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  <p:sldId id="271" r:id="rId10"/>
    <p:sldId id="266" r:id="rId11"/>
    <p:sldId id="267" r:id="rId12"/>
    <p:sldId id="268" r:id="rId13"/>
    <p:sldId id="272" r:id="rId14"/>
    <p:sldId id="273" r:id="rId15"/>
    <p:sldId id="274" r:id="rId16"/>
    <p:sldId id="269" r:id="rId17"/>
    <p:sldId id="270" r:id="rId18"/>
    <p:sldId id="261" r:id="rId19"/>
    <p:sldId id="276" r:id="rId20"/>
    <p:sldId id="277" r:id="rId21"/>
    <p:sldId id="278" r:id="rId22"/>
    <p:sldId id="275" r:id="rId23"/>
    <p:sldId id="279" r:id="rId24"/>
    <p:sldId id="262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遼真 山下" initials="遼山" lastIdx="1" clrIdx="0">
    <p:extLst>
      <p:ext uri="{19B8F6BF-5375-455C-9EA6-DF929625EA0E}">
        <p15:presenceInfo xmlns:p15="http://schemas.microsoft.com/office/powerpoint/2012/main" userId="7b7870f12685e4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4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72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2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5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2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40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3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52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60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6CDFC-B223-4B76-B140-F3F73EF55BFF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ED5DB20-79ED-4D3D-9B79-EBC39F9ECD9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93752B-4D9C-B36B-31BC-E6B21B9B7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4391" y="2311915"/>
            <a:ext cx="9391403" cy="1117085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超簡単にゲームが作れる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BAAB4B8-0C84-8FE9-B72F-773B02BB4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898" y="5308429"/>
            <a:ext cx="2943102" cy="1169559"/>
          </a:xfrm>
        </p:spPr>
        <p:txBody>
          <a:bodyPr/>
          <a:lstStyle/>
          <a:p>
            <a:r>
              <a:rPr kumimoji="1" lang="en-US" altLang="ja-JP" dirty="0"/>
              <a:t>YIC</a:t>
            </a:r>
            <a:r>
              <a:rPr kumimoji="1" lang="ja-JP" altLang="en-US" dirty="0"/>
              <a:t>情報ビジネス専門学校　</a:t>
            </a:r>
            <a:br>
              <a:rPr kumimoji="1" lang="en-US" altLang="ja-JP" dirty="0"/>
            </a:br>
            <a:r>
              <a:rPr kumimoji="1" lang="ja-JP" altLang="en-US" dirty="0"/>
              <a:t>情報工学科 </a:t>
            </a:r>
            <a:r>
              <a:rPr kumimoji="1" lang="en-US" altLang="ja-JP" dirty="0"/>
              <a:t>2</a:t>
            </a:r>
            <a:r>
              <a:rPr kumimoji="1" lang="ja-JP" altLang="en-US" dirty="0"/>
              <a:t>年 山下遼真</a:t>
            </a:r>
          </a:p>
        </p:txBody>
      </p:sp>
      <p:pic>
        <p:nvPicPr>
          <p:cNvPr id="5" name="グラフィックス 4" descr="ゲーム コントローラー">
            <a:extLst>
              <a:ext uri="{FF2B5EF4-FFF2-40B4-BE49-F238E27FC236}">
                <a16:creationId xmlns:a16="http://schemas.microsoft.com/office/drawing/2014/main" id="{82673065-374F-A893-1B44-02F89E01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382" y="3361706"/>
            <a:ext cx="2679866" cy="267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3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1271F5-9A56-4B2E-A34D-8BF0CCF4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ちょっとしたアプリを作ってみよう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BACC8C2-D6E7-54FE-EAD0-0A259A2D2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2882402"/>
            <a:ext cx="5407169" cy="3342968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3236CBC-9165-E408-6CC2-1EF0A8EB7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51" y="2882402"/>
            <a:ext cx="5364002" cy="334296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6D5E8B-6E85-7563-6966-EDF5008D2E6C}"/>
              </a:ext>
            </a:extLst>
          </p:cNvPr>
          <p:cNvSpPr txBox="1"/>
          <p:nvPr/>
        </p:nvSpPr>
        <p:spPr>
          <a:xfrm>
            <a:off x="605642" y="2101879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完成画面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8409AC-31F2-E265-DCFD-35DE4EE859D0}"/>
              </a:ext>
            </a:extLst>
          </p:cNvPr>
          <p:cNvSpPr txBox="1"/>
          <p:nvPr/>
        </p:nvSpPr>
        <p:spPr>
          <a:xfrm>
            <a:off x="2024742" y="2101879"/>
            <a:ext cx="387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大きさや位置も調整しよう</a:t>
            </a:r>
          </a:p>
        </p:txBody>
      </p:sp>
    </p:spTree>
    <p:extLst>
      <p:ext uri="{BB962C8B-B14F-4D97-AF65-F5344CB8AC3E}">
        <p14:creationId xmlns:p14="http://schemas.microsoft.com/office/powerpoint/2010/main" val="90791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B3329D-292E-ECEE-F7FC-CB0C9EBF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ちょっとしたアプリを作ってみよう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1C9C380-CA49-9689-164F-E55779AAA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97" y="4489017"/>
            <a:ext cx="2619741" cy="1362265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DC1576C-1239-2994-A77D-884F13AF9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38" y="3108763"/>
            <a:ext cx="3660366" cy="296956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92882D-B4DE-3986-0DBA-77795494D196}"/>
              </a:ext>
            </a:extLst>
          </p:cNvPr>
          <p:cNvSpPr txBox="1"/>
          <p:nvPr/>
        </p:nvSpPr>
        <p:spPr>
          <a:xfrm>
            <a:off x="631918" y="2114993"/>
            <a:ext cx="25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ここからレベルアップ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E5562-C6E6-7A1E-1AAD-59173E04267E}"/>
              </a:ext>
            </a:extLst>
          </p:cNvPr>
          <p:cNvSpPr txBox="1"/>
          <p:nvPr/>
        </p:nvSpPr>
        <p:spPr>
          <a:xfrm>
            <a:off x="716409" y="2602324"/>
            <a:ext cx="45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①画面が真ん中に出るように調整しよう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C3336CC-738E-2905-3670-66143D1F5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" y="4517597"/>
            <a:ext cx="4848902" cy="130510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53A2A-42E5-BEC4-36E9-178A7A97A648}"/>
              </a:ext>
            </a:extLst>
          </p:cNvPr>
          <p:cNvSpPr txBox="1"/>
          <p:nvPr/>
        </p:nvSpPr>
        <p:spPr>
          <a:xfrm>
            <a:off x="716409" y="310876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②画像が表示される大きさの調整しよう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302C1D-2381-102B-2A98-0F4015A5E17B}"/>
              </a:ext>
            </a:extLst>
          </p:cNvPr>
          <p:cNvSpPr txBox="1"/>
          <p:nvPr/>
        </p:nvSpPr>
        <p:spPr>
          <a:xfrm>
            <a:off x="716409" y="3615202"/>
            <a:ext cx="238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③画像を挿入しよう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C831DF-A647-D884-D656-8C555F7067EC}"/>
              </a:ext>
            </a:extLst>
          </p:cNvPr>
          <p:cNvSpPr txBox="1"/>
          <p:nvPr/>
        </p:nvSpPr>
        <p:spPr>
          <a:xfrm>
            <a:off x="61003" y="41482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58D0EDD-C55E-981A-7521-3156233A46B8}"/>
              </a:ext>
            </a:extLst>
          </p:cNvPr>
          <p:cNvSpPr txBox="1"/>
          <p:nvPr/>
        </p:nvSpPr>
        <p:spPr>
          <a:xfrm>
            <a:off x="5269606" y="41482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9A64D6-C0B2-A729-99CA-275F077A7240}"/>
              </a:ext>
            </a:extLst>
          </p:cNvPr>
          <p:cNvSpPr txBox="1"/>
          <p:nvPr/>
        </p:nvSpPr>
        <p:spPr>
          <a:xfrm>
            <a:off x="8184689" y="27394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66622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621C1-486E-F06A-B38A-0BEBBB35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実際にコードを入力していこう</a:t>
            </a:r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AAAECFFF-AB5E-3026-0D47-C078C44E0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29" y="2160174"/>
            <a:ext cx="5579705" cy="3449638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6771C8-3AAA-4DEC-26F3-BEFE1A2D9B5A}"/>
              </a:ext>
            </a:extLst>
          </p:cNvPr>
          <p:cNvSpPr txBox="1"/>
          <p:nvPr/>
        </p:nvSpPr>
        <p:spPr>
          <a:xfrm>
            <a:off x="635330" y="3244334"/>
            <a:ext cx="356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設置した</a:t>
            </a:r>
            <a:r>
              <a:rPr kumimoji="1" lang="en-US" altLang="ja-JP" dirty="0"/>
              <a:t>button1</a:t>
            </a:r>
            <a:r>
              <a:rPr kumimoji="1" lang="ja-JP" altLang="en-US" dirty="0"/>
              <a:t>を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回クリック</a:t>
            </a:r>
          </a:p>
        </p:txBody>
      </p:sp>
      <p:pic>
        <p:nvPicPr>
          <p:cNvPr id="7" name="グラフィックス 6" descr="右向き指示マーク">
            <a:extLst>
              <a:ext uri="{FF2B5EF4-FFF2-40B4-BE49-F238E27FC236}">
                <a16:creationId xmlns:a16="http://schemas.microsoft.com/office/drawing/2014/main" id="{C1C29593-7041-4665-DE1F-BEFF4DC5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150816">
            <a:off x="6487886" y="43255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0DDE5-3908-77CC-D1B7-1B78F8EB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実際にコードを入力していこう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1520E8-A057-7A1D-C4A5-43A533D99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18" y="2116846"/>
            <a:ext cx="6516009" cy="34199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E0C3F-10BC-6AB3-D59B-2A5E2BD849CB}"/>
              </a:ext>
            </a:extLst>
          </p:cNvPr>
          <p:cNvSpPr txBox="1"/>
          <p:nvPr/>
        </p:nvSpPr>
        <p:spPr>
          <a:xfrm>
            <a:off x="146366" y="2446316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</a:t>
            </a:r>
            <a:r>
              <a:rPr kumimoji="1" lang="en-US" altLang="ja-JP" dirty="0"/>
              <a:t>utton1_click</a:t>
            </a:r>
            <a:r>
              <a:rPr kumimoji="1" lang="ja-JP" altLang="en-US" dirty="0"/>
              <a:t>の</a:t>
            </a:r>
            <a:r>
              <a:rPr lang="en-US" altLang="ja-JP" dirty="0"/>
              <a:t>{}</a:t>
            </a:r>
            <a:r>
              <a:rPr lang="ja-JP" altLang="en-US" dirty="0"/>
              <a:t>の中にコードを入力しよう</a:t>
            </a:r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DD3027-1890-1CEC-6903-81A515AB5306}"/>
              </a:ext>
            </a:extLst>
          </p:cNvPr>
          <p:cNvSpPr txBox="1"/>
          <p:nvPr/>
        </p:nvSpPr>
        <p:spPr>
          <a:xfrm>
            <a:off x="343242" y="3123210"/>
            <a:ext cx="416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ファイルの中にコードがあります</a:t>
            </a:r>
            <a:r>
              <a:rPr kumimoji="1" lang="en-US" altLang="ja-JP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9573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4DF619-A2A2-86DC-6991-A592DB59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実際にコードを入力していこう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63B93D-E065-A4EE-9335-869EE8D3C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49" y="2066306"/>
            <a:ext cx="6168528" cy="38443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727419-E21D-BBED-7B72-43FE7D385E77}"/>
              </a:ext>
            </a:extLst>
          </p:cNvPr>
          <p:cNvSpPr txBox="1"/>
          <p:nvPr/>
        </p:nvSpPr>
        <p:spPr>
          <a:xfrm>
            <a:off x="1330036" y="3429000"/>
            <a:ext cx="242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form2</a:t>
            </a:r>
            <a:r>
              <a:rPr kumimoji="1" lang="ja-JP" altLang="en-US" dirty="0"/>
              <a:t>を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回クリック</a:t>
            </a:r>
          </a:p>
        </p:txBody>
      </p:sp>
      <p:pic>
        <p:nvPicPr>
          <p:cNvPr id="8" name="グラフィックス 7" descr="右向き指示マーク">
            <a:extLst>
              <a:ext uri="{FF2B5EF4-FFF2-40B4-BE49-F238E27FC236}">
                <a16:creationId xmlns:a16="http://schemas.microsoft.com/office/drawing/2014/main" id="{A4A51B76-9F5E-B2B5-96AB-1DF2D4306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905" y="19366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2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D782EB-4168-28B4-9581-DD26D331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実際にコードを入力していこう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032D16-E5DD-33AB-25A6-BB097F59934A}"/>
              </a:ext>
            </a:extLst>
          </p:cNvPr>
          <p:cNvSpPr txBox="1"/>
          <p:nvPr/>
        </p:nvSpPr>
        <p:spPr>
          <a:xfrm>
            <a:off x="492826" y="2155372"/>
            <a:ext cx="227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完成まであと少し</a:t>
            </a:r>
            <a:r>
              <a:rPr kumimoji="1" lang="en-US" altLang="ja-JP" dirty="0"/>
              <a:t>!!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430FFBD-055E-E624-EB52-17AE6471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19" y="1371600"/>
            <a:ext cx="5543354" cy="536764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A38B78-1CAC-3BAB-35F3-1ED3CC13BF45}"/>
              </a:ext>
            </a:extLst>
          </p:cNvPr>
          <p:cNvSpPr txBox="1"/>
          <p:nvPr/>
        </p:nvSpPr>
        <p:spPr>
          <a:xfrm>
            <a:off x="492827" y="2725387"/>
            <a:ext cx="514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  <a:r>
              <a:rPr kumimoji="1" lang="en-US" altLang="ja-JP" dirty="0"/>
              <a:t>Form2_load</a:t>
            </a:r>
            <a:r>
              <a:rPr kumimoji="1" lang="ja-JP" altLang="en-US" dirty="0"/>
              <a:t>に文章をコピペ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4C394B-C248-FEB0-0D0F-D8DBDB098B71}"/>
              </a:ext>
            </a:extLst>
          </p:cNvPr>
          <p:cNvSpPr txBox="1"/>
          <p:nvPr/>
        </p:nvSpPr>
        <p:spPr>
          <a:xfrm>
            <a:off x="492826" y="3244334"/>
            <a:ext cx="535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</a:t>
            </a:r>
            <a:r>
              <a:rPr kumimoji="1" lang="en-US" altLang="ja-JP" dirty="0"/>
              <a:t>form2</a:t>
            </a:r>
            <a:r>
              <a:rPr kumimoji="1" lang="ja-JP" altLang="en-US" dirty="0"/>
              <a:t>の</a:t>
            </a:r>
            <a:r>
              <a:rPr kumimoji="1" lang="en-US" altLang="ja-JP" dirty="0"/>
              <a:t>button2</a:t>
            </a:r>
            <a:r>
              <a:rPr lang="ja-JP" altLang="en-US" dirty="0"/>
              <a:t>を</a:t>
            </a:r>
            <a:r>
              <a:rPr lang="en-US" altLang="ja-JP" dirty="0"/>
              <a:t>2</a:t>
            </a:r>
            <a:r>
              <a:rPr lang="ja-JP" altLang="en-US" dirty="0"/>
              <a:t>回クリックしてまたコピペ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59265B-4416-C960-C334-77844B99AEDC}"/>
              </a:ext>
            </a:extLst>
          </p:cNvPr>
          <p:cNvSpPr txBox="1"/>
          <p:nvPr/>
        </p:nvSpPr>
        <p:spPr>
          <a:xfrm>
            <a:off x="492826" y="3763281"/>
            <a:ext cx="511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③残りの文章を</a:t>
            </a:r>
            <a:r>
              <a:rPr kumimoji="1" lang="en-US" altLang="ja-JP" dirty="0"/>
              <a:t>form2_load</a:t>
            </a:r>
            <a:r>
              <a:rPr kumimoji="1" lang="ja-JP" altLang="en-US" dirty="0"/>
              <a:t>の</a:t>
            </a:r>
            <a:r>
              <a:rPr kumimoji="1" lang="en-US" altLang="ja-JP" dirty="0"/>
              <a:t>{}</a:t>
            </a:r>
            <a:r>
              <a:rPr kumimoji="1" lang="ja-JP" altLang="en-US" dirty="0"/>
              <a:t>の下にコピペ</a:t>
            </a:r>
          </a:p>
        </p:txBody>
      </p:sp>
    </p:spTree>
    <p:extLst>
      <p:ext uri="{BB962C8B-B14F-4D97-AF65-F5344CB8AC3E}">
        <p14:creationId xmlns:p14="http://schemas.microsoft.com/office/powerpoint/2010/main" val="294711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2B091-DEE4-F59D-C9AA-97315B81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8A9709-8EE7-F5F7-B231-016FC155B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6" y="3298474"/>
            <a:ext cx="5090674" cy="31636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285268F-5807-303C-C320-BDDA11D97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7" y="3313423"/>
            <a:ext cx="5090674" cy="3148676"/>
          </a:xfrm>
          <a:prstGeom prst="rect">
            <a:avLst/>
          </a:prstGeom>
        </p:spPr>
      </p:pic>
      <p:pic>
        <p:nvPicPr>
          <p:cNvPr id="9" name="グラフィックス 8" descr="戻る (RTL)">
            <a:extLst>
              <a:ext uri="{FF2B5EF4-FFF2-40B4-BE49-F238E27FC236}">
                <a16:creationId xmlns:a16="http://schemas.microsoft.com/office/drawing/2014/main" id="{76E0A643-1B5E-85F9-0B98-A1AD0A7BF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4268" y="3470564"/>
            <a:ext cx="914400" cy="9144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2E169A-123B-0B1C-E316-1901D8ED9FDA}"/>
              </a:ext>
            </a:extLst>
          </p:cNvPr>
          <p:cNvSpPr txBox="1"/>
          <p:nvPr/>
        </p:nvSpPr>
        <p:spPr>
          <a:xfrm>
            <a:off x="2734713" y="1854538"/>
            <a:ext cx="652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ボタンを押したときに画面が変わって画像が表示されたら</a:t>
            </a:r>
            <a:r>
              <a:rPr lang="en-US" altLang="ja-JP" dirty="0"/>
              <a:t>OK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1A095C-1424-AF46-321A-C2718C471984}"/>
              </a:ext>
            </a:extLst>
          </p:cNvPr>
          <p:cNvSpPr txBox="1"/>
          <p:nvPr/>
        </p:nvSpPr>
        <p:spPr>
          <a:xfrm>
            <a:off x="2734713" y="2490461"/>
            <a:ext cx="394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もどるを押すともう</a:t>
            </a:r>
            <a:r>
              <a:rPr kumimoji="1" lang="en-US" altLang="ja-JP" dirty="0"/>
              <a:t>1</a:t>
            </a:r>
            <a:r>
              <a:rPr kumimoji="1" lang="ja-JP" altLang="en-US" dirty="0"/>
              <a:t>度回せるぞ</a:t>
            </a:r>
          </a:p>
        </p:txBody>
      </p:sp>
    </p:spTree>
    <p:extLst>
      <p:ext uri="{BB962C8B-B14F-4D97-AF65-F5344CB8AC3E}">
        <p14:creationId xmlns:p14="http://schemas.microsoft.com/office/powerpoint/2010/main" val="47408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83E8C-DCE6-8D21-AAE6-D3C7D851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簡単に機能の解説</a:t>
            </a:r>
          </a:p>
        </p:txBody>
      </p:sp>
      <p:pic>
        <p:nvPicPr>
          <p:cNvPr id="5" name="グラフィックス 4" descr="箱">
            <a:extLst>
              <a:ext uri="{FF2B5EF4-FFF2-40B4-BE49-F238E27FC236}">
                <a16:creationId xmlns:a16="http://schemas.microsoft.com/office/drawing/2014/main" id="{B2FACED2-C734-C6D1-CC93-2CF8E27B4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49" y="5463094"/>
            <a:ext cx="1273629" cy="127362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48A66C-5430-B816-D2B9-CF1013F34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11" y="4344499"/>
            <a:ext cx="3910232" cy="241855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1C27B1C-323E-C0AF-3714-D76826940AC7}"/>
              </a:ext>
            </a:extLst>
          </p:cNvPr>
          <p:cNvSpPr txBox="1"/>
          <p:nvPr/>
        </p:nvSpPr>
        <p:spPr>
          <a:xfrm>
            <a:off x="7057471" y="39751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④</a:t>
            </a:r>
            <a:r>
              <a:rPr lang="ja-JP" altLang="en-US" dirty="0"/>
              <a:t>表示される</a:t>
            </a:r>
            <a:endParaRPr kumimoji="1" lang="ja-JP" altLang="en-US" dirty="0"/>
          </a:p>
        </p:txBody>
      </p:sp>
      <p:pic>
        <p:nvPicPr>
          <p:cNvPr id="9" name="グラフィックス 8" descr="サイコロ">
            <a:extLst>
              <a:ext uri="{FF2B5EF4-FFF2-40B4-BE49-F238E27FC236}">
                <a16:creationId xmlns:a16="http://schemas.microsoft.com/office/drawing/2014/main" id="{ECCDB4B2-D8B8-2C54-03A1-F2FE2F76B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0250" y="2473553"/>
            <a:ext cx="1439786" cy="14397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295A30-F829-3234-3AAA-8F50A1883FD3}"/>
              </a:ext>
            </a:extLst>
          </p:cNvPr>
          <p:cNvSpPr txBox="1"/>
          <p:nvPr/>
        </p:nvSpPr>
        <p:spPr>
          <a:xfrm>
            <a:off x="838200" y="2063959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  <a:r>
              <a:rPr kumimoji="1" lang="en-US" altLang="ja-JP" dirty="0"/>
              <a:t>0~99</a:t>
            </a:r>
            <a:r>
              <a:rPr kumimoji="1" lang="ja-JP" altLang="en-US" dirty="0"/>
              <a:t>の中からランダムで数字を取り出す</a:t>
            </a:r>
          </a:p>
        </p:txBody>
      </p:sp>
      <p:pic>
        <p:nvPicPr>
          <p:cNvPr id="11" name="グラフィックス 10" descr="箱">
            <a:extLst>
              <a:ext uri="{FF2B5EF4-FFF2-40B4-BE49-F238E27FC236}">
                <a16:creationId xmlns:a16="http://schemas.microsoft.com/office/drawing/2014/main" id="{1B036B4C-206F-098B-F378-C26D5EAF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287" y="5463093"/>
            <a:ext cx="1273629" cy="1273629"/>
          </a:xfrm>
          <a:prstGeom prst="rect">
            <a:avLst/>
          </a:prstGeom>
        </p:spPr>
      </p:pic>
      <p:pic>
        <p:nvPicPr>
          <p:cNvPr id="12" name="グラフィックス 11" descr="箱">
            <a:extLst>
              <a:ext uri="{FF2B5EF4-FFF2-40B4-BE49-F238E27FC236}">
                <a16:creationId xmlns:a16="http://schemas.microsoft.com/office/drawing/2014/main" id="{E66C69A5-7D43-9DAF-0E01-B844A929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025" y="5463093"/>
            <a:ext cx="1273629" cy="127362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D162775-B6D0-8A1F-F84F-947F76B2082B}"/>
              </a:ext>
            </a:extLst>
          </p:cNvPr>
          <p:cNvSpPr txBox="1"/>
          <p:nvPr/>
        </p:nvSpPr>
        <p:spPr>
          <a:xfrm>
            <a:off x="742207" y="518444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レアリティ</a:t>
            </a:r>
            <a:r>
              <a:rPr kumimoji="1" lang="en-US" altLang="ja-JP" dirty="0"/>
              <a:t>(R)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408445-E75F-9464-AE28-926306774B18}"/>
              </a:ext>
            </a:extLst>
          </p:cNvPr>
          <p:cNvSpPr txBox="1"/>
          <p:nvPr/>
        </p:nvSpPr>
        <p:spPr>
          <a:xfrm>
            <a:off x="2414460" y="5184443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レアリティ</a:t>
            </a:r>
            <a:r>
              <a:rPr kumimoji="1" lang="en-US" altLang="ja-JP" dirty="0"/>
              <a:t>(SR)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322A06A-821B-BA7E-5936-2621725E549E}"/>
              </a:ext>
            </a:extLst>
          </p:cNvPr>
          <p:cNvSpPr txBox="1"/>
          <p:nvPr/>
        </p:nvSpPr>
        <p:spPr>
          <a:xfrm>
            <a:off x="4086713" y="51844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レアリティ</a:t>
            </a:r>
            <a:r>
              <a:rPr kumimoji="1" lang="en-US" altLang="ja-JP" dirty="0"/>
              <a:t>(SSR)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F3C3563-289C-1A2E-6233-AEF4E7E912F6}"/>
              </a:ext>
            </a:extLst>
          </p:cNvPr>
          <p:cNvSpPr txBox="1"/>
          <p:nvPr/>
        </p:nvSpPr>
        <p:spPr>
          <a:xfrm>
            <a:off x="838200" y="4283301"/>
            <a:ext cx="427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②数字に対応する箱に割り当てる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623116D-414C-1226-1752-8739E4FF97EE}"/>
              </a:ext>
            </a:extLst>
          </p:cNvPr>
          <p:cNvSpPr txBox="1"/>
          <p:nvPr/>
        </p:nvSpPr>
        <p:spPr>
          <a:xfrm>
            <a:off x="1118819" y="4827857"/>
            <a:ext cx="74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0~69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0FBC098-9B3D-52DA-AD2F-4B873792530B}"/>
              </a:ext>
            </a:extLst>
          </p:cNvPr>
          <p:cNvSpPr txBox="1"/>
          <p:nvPr/>
        </p:nvSpPr>
        <p:spPr>
          <a:xfrm>
            <a:off x="2770492" y="4827857"/>
            <a:ext cx="86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70~96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2CB553-0149-EEF2-C768-98557FF838BE}"/>
              </a:ext>
            </a:extLst>
          </p:cNvPr>
          <p:cNvSpPr txBox="1"/>
          <p:nvPr/>
        </p:nvSpPr>
        <p:spPr>
          <a:xfrm>
            <a:off x="4487683" y="4815111"/>
            <a:ext cx="86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97~99</a:t>
            </a:r>
            <a:endParaRPr kumimoji="1" lang="ja-JP" altLang="en-US" dirty="0"/>
          </a:p>
        </p:txBody>
      </p:sp>
      <p:pic>
        <p:nvPicPr>
          <p:cNvPr id="22" name="グラフィックス 21" descr="箱">
            <a:extLst>
              <a:ext uri="{FF2B5EF4-FFF2-40B4-BE49-F238E27FC236}">
                <a16:creationId xmlns:a16="http://schemas.microsoft.com/office/drawing/2014/main" id="{88ED568D-8245-C628-8651-79BD5A913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280" y="2353631"/>
            <a:ext cx="1559708" cy="155970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F8F47FF-1A7D-B497-5953-72FDA0E92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775" y="2602559"/>
            <a:ext cx="1061852" cy="1061852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1136437-86DC-79C0-71EC-79C076BAA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38" y="2602559"/>
            <a:ext cx="1061852" cy="1061852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0886526-975A-8351-D833-EEFF4FF855AD}"/>
              </a:ext>
            </a:extLst>
          </p:cNvPr>
          <p:cNvSpPr txBox="1"/>
          <p:nvPr/>
        </p:nvSpPr>
        <p:spPr>
          <a:xfrm>
            <a:off x="6121416" y="2040986"/>
            <a:ext cx="45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③レアリティの中からさらに画像を抽選</a:t>
            </a:r>
            <a:endParaRPr kumimoji="1" lang="ja-JP" altLang="en-US" dirty="0"/>
          </a:p>
        </p:txBody>
      </p:sp>
      <p:pic>
        <p:nvPicPr>
          <p:cNvPr id="29" name="グラフィックス 28" descr="山形の矢印">
            <a:extLst>
              <a:ext uri="{FF2B5EF4-FFF2-40B4-BE49-F238E27FC236}">
                <a16:creationId xmlns:a16="http://schemas.microsoft.com/office/drawing/2014/main" id="{BF42978E-A248-389D-962D-862A66073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6475" y="26762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45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039FC-CCCF-2EC1-81B2-83E56344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改造しよう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01425D-4980-BE4B-7582-B40F4B94123C}"/>
              </a:ext>
            </a:extLst>
          </p:cNvPr>
          <p:cNvSpPr txBox="1"/>
          <p:nvPr/>
        </p:nvSpPr>
        <p:spPr>
          <a:xfrm>
            <a:off x="1352948" y="3271035"/>
            <a:ext cx="523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②ガチャの醍醐味 </a:t>
            </a:r>
            <a:r>
              <a:rPr lang="en-US" altLang="ja-JP" sz="2800" dirty="0"/>
              <a:t>10</a:t>
            </a:r>
            <a:r>
              <a:rPr lang="ja-JP" altLang="en-US" sz="2800" dirty="0"/>
              <a:t>連を追加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41784F-D8DF-E1F7-A7C7-A30B8DE47679}"/>
              </a:ext>
            </a:extLst>
          </p:cNvPr>
          <p:cNvSpPr txBox="1"/>
          <p:nvPr/>
        </p:nvSpPr>
        <p:spPr>
          <a:xfrm>
            <a:off x="1265758" y="5164243"/>
            <a:ext cx="541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④</a:t>
            </a:r>
            <a:r>
              <a:rPr kumimoji="1" lang="ja-JP" altLang="en-US" sz="2800" dirty="0"/>
              <a:t>安心安全の天井を設定しよう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4538F8-7ADD-17BD-6157-17CE9D4F5326}"/>
              </a:ext>
            </a:extLst>
          </p:cNvPr>
          <p:cNvSpPr txBox="1"/>
          <p:nvPr/>
        </p:nvSpPr>
        <p:spPr>
          <a:xfrm>
            <a:off x="899937" y="4217639"/>
            <a:ext cx="6145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③</a:t>
            </a:r>
            <a:r>
              <a:rPr kumimoji="1" lang="ja-JP" altLang="en-US" sz="2800" dirty="0"/>
              <a:t>高レアリティ用に演出をつけよう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1EE929-258D-5D15-954C-D6CAC87D9832}"/>
              </a:ext>
            </a:extLst>
          </p:cNvPr>
          <p:cNvSpPr txBox="1"/>
          <p:nvPr/>
        </p:nvSpPr>
        <p:spPr>
          <a:xfrm>
            <a:off x="823257" y="2324431"/>
            <a:ext cx="629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①画像のバリエーションを増やそう</a:t>
            </a:r>
          </a:p>
        </p:txBody>
      </p:sp>
      <p:pic>
        <p:nvPicPr>
          <p:cNvPr id="12" name="グラフィックス 11" descr="ツール">
            <a:extLst>
              <a:ext uri="{FF2B5EF4-FFF2-40B4-BE49-F238E27FC236}">
                <a16:creationId xmlns:a16="http://schemas.microsoft.com/office/drawing/2014/main" id="{1DF9DFFB-079D-3FB0-41DF-B3B4C38F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1897" y="2741179"/>
            <a:ext cx="2537155" cy="25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41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235384-D2F4-A728-08D8-63697C68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①画像のバリエーションを増やそう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BE22B9-F237-6126-7ACF-738C008C7453}"/>
              </a:ext>
            </a:extLst>
          </p:cNvPr>
          <p:cNvSpPr txBox="1"/>
          <p:nvPr/>
        </p:nvSpPr>
        <p:spPr>
          <a:xfrm>
            <a:off x="838200" y="161504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ピクチャーボックス内に画像を追加＋抽選部分の中身を増やす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103E6D2-BF4C-10A7-A26D-6B37E31C522D}"/>
              </a:ext>
            </a:extLst>
          </p:cNvPr>
          <p:cNvSpPr txBox="1"/>
          <p:nvPr/>
        </p:nvSpPr>
        <p:spPr>
          <a:xfrm>
            <a:off x="838200" y="214624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ここからはガチャアプリ材料＋</a:t>
            </a:r>
            <a:r>
              <a:rPr kumimoji="1" lang="en-US" altLang="ja-JP" dirty="0"/>
              <a:t>α</a:t>
            </a:r>
            <a:r>
              <a:rPr kumimoji="1" lang="ja-JP" altLang="en-US" dirty="0"/>
              <a:t>を使います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4D97E1F-3ABD-84FE-C6A4-1BAD9A02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76" y="2165251"/>
            <a:ext cx="4622124" cy="44980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5E6ADC-EE4B-C6C4-4A64-8C3561B6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" y="2594551"/>
            <a:ext cx="5176660" cy="40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A64531-A60C-22F7-67A6-5914571E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516" y="776390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ja-JP" altLang="en-US" sz="6000" dirty="0"/>
              <a:t>はじめに</a:t>
            </a:r>
            <a:endParaRPr kumimoji="1" lang="ja-JP" altLang="en-US" sz="6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81424C-0B3B-9A5F-2E34-EF8B108FC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02" y="1991879"/>
            <a:ext cx="11697195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今回使うアプリの話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触ってみよう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ちょっとしたアプリを作ってみよう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改造しよう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おわりに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720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07DF91-160F-3986-148E-70B92214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②高レアリティ用に演出をつけよう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AE23D8-819A-5230-14AE-832BC226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09" y="4899587"/>
            <a:ext cx="4108727" cy="115389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DC6C7C1-3E71-2043-BE15-25DDC3CAF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604" y="3030184"/>
            <a:ext cx="2676899" cy="296268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165A79-E889-78F0-ECC6-4606223DA51D}"/>
              </a:ext>
            </a:extLst>
          </p:cNvPr>
          <p:cNvSpPr txBox="1"/>
          <p:nvPr/>
        </p:nvSpPr>
        <p:spPr>
          <a:xfrm>
            <a:off x="4762184" y="4511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02730A-CEBA-6A31-A6E5-6DE9CA6CE022}"/>
              </a:ext>
            </a:extLst>
          </p:cNvPr>
          <p:cNvSpPr txBox="1"/>
          <p:nvPr/>
        </p:nvSpPr>
        <p:spPr>
          <a:xfrm>
            <a:off x="9094081" y="2660852"/>
            <a:ext cx="4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503F7E-3A28-83E4-BF44-767E65F35289}"/>
              </a:ext>
            </a:extLst>
          </p:cNvPr>
          <p:cNvSpPr txBox="1"/>
          <p:nvPr/>
        </p:nvSpPr>
        <p:spPr>
          <a:xfrm>
            <a:off x="1045029" y="1977242"/>
            <a:ext cx="760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①ピクチャーボックス又は</a:t>
            </a:r>
            <a:r>
              <a:rPr kumimoji="1" lang="en-US" altLang="ja-JP" dirty="0"/>
              <a:t>form</a:t>
            </a:r>
            <a:r>
              <a:rPr kumimoji="1" lang="ja-JP" altLang="en-US" dirty="0"/>
              <a:t>のプロパティから背景用の画像を追加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98FC49-DE56-8C84-A519-EC7364394959}"/>
              </a:ext>
            </a:extLst>
          </p:cNvPr>
          <p:cNvSpPr txBox="1"/>
          <p:nvPr/>
        </p:nvSpPr>
        <p:spPr>
          <a:xfrm>
            <a:off x="1045029" y="2493544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</a:t>
            </a:r>
            <a:r>
              <a:rPr kumimoji="1" lang="en-US" altLang="ja-JP" dirty="0"/>
              <a:t>form1</a:t>
            </a:r>
            <a:r>
              <a:rPr kumimoji="1" lang="ja-JP" altLang="en-US" dirty="0"/>
              <a:t>のプロパティ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Backgroundcolor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から背景を設定しよう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626DC16-F060-53A5-7DE2-DCC8F4027117}"/>
              </a:ext>
            </a:extLst>
          </p:cNvPr>
          <p:cNvSpPr txBox="1"/>
          <p:nvPr/>
        </p:nvSpPr>
        <p:spPr>
          <a:xfrm>
            <a:off x="1045029" y="31117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後はコードを追加しよう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9252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C7155C-5EB4-F6BC-BE1C-3A5B77E8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③安心安全の天井を設定しよう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2D22FB-6C29-5C64-C719-2700DE75C9E9}"/>
              </a:ext>
            </a:extLst>
          </p:cNvPr>
          <p:cNvSpPr txBox="1"/>
          <p:nvPr/>
        </p:nvSpPr>
        <p:spPr>
          <a:xfrm>
            <a:off x="1674421" y="2084119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  <a:r>
              <a:rPr kumimoji="1" lang="en-US" altLang="ja-JP" dirty="0"/>
              <a:t>form1</a:t>
            </a:r>
            <a:r>
              <a:rPr kumimoji="1" lang="ja-JP" altLang="en-US" dirty="0"/>
              <a:t>に</a:t>
            </a:r>
            <a:r>
              <a:rPr lang="ja-JP" altLang="en-US" dirty="0"/>
              <a:t>ラベル</a:t>
            </a:r>
            <a:r>
              <a:rPr kumimoji="1" lang="ja-JP" altLang="en-US" dirty="0"/>
              <a:t>を設置しよう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405701-55AD-3A59-280F-555E24F50894}"/>
              </a:ext>
            </a:extLst>
          </p:cNvPr>
          <p:cNvSpPr txBox="1"/>
          <p:nvPr/>
        </p:nvSpPr>
        <p:spPr>
          <a:xfrm>
            <a:off x="5308270" y="2084119"/>
            <a:ext cx="48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このラベルの中に残り回数を表示させます。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25DCC8-2DF0-2E0C-1CD6-091142CDAE8F}"/>
              </a:ext>
            </a:extLst>
          </p:cNvPr>
          <p:cNvSpPr txBox="1"/>
          <p:nvPr/>
        </p:nvSpPr>
        <p:spPr>
          <a:xfrm>
            <a:off x="1674421" y="2618510"/>
            <a:ext cx="565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</a:t>
            </a:r>
            <a:r>
              <a:rPr kumimoji="1" lang="en-US" altLang="ja-JP" dirty="0"/>
              <a:t>form2</a:t>
            </a:r>
            <a:r>
              <a:rPr kumimoji="1" lang="ja-JP" altLang="en-US" dirty="0"/>
              <a:t>に今まで引いた数を記録する変数を追加する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78D14A4-2019-48B1-06B5-AF5D54F9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09" y="4696690"/>
            <a:ext cx="2162477" cy="4477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DDC3D35-5D6C-3083-6DB2-3E99DA5CD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4" y="4696690"/>
            <a:ext cx="2314898" cy="419158"/>
          </a:xfrm>
          <a:prstGeom prst="rect">
            <a:avLst/>
          </a:prstGeom>
        </p:spPr>
      </p:pic>
      <p:pic>
        <p:nvPicPr>
          <p:cNvPr id="13" name="グラフィックス 12" descr="山形の矢印">
            <a:extLst>
              <a:ext uri="{FF2B5EF4-FFF2-40B4-BE49-F238E27FC236}">
                <a16:creationId xmlns:a16="http://schemas.microsoft.com/office/drawing/2014/main" id="{E12E50E9-769D-6B7D-7837-2AE9C59A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8270" y="44490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B0251-C9A9-35CC-7CAF-E272A485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④ガチャの醍醐味 </a:t>
            </a:r>
            <a:r>
              <a:rPr lang="en-US" altLang="ja-JP" dirty="0"/>
              <a:t>10</a:t>
            </a:r>
            <a:r>
              <a:rPr lang="ja-JP" altLang="en-US" dirty="0"/>
              <a:t>連を追加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BD13595-6654-3D71-87E0-66C7D5883841}"/>
              </a:ext>
            </a:extLst>
          </p:cNvPr>
          <p:cNvSpPr txBox="1"/>
          <p:nvPr/>
        </p:nvSpPr>
        <p:spPr>
          <a:xfrm>
            <a:off x="838200" y="181098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  <a:r>
              <a:rPr kumimoji="1" lang="en-US" altLang="ja-JP" dirty="0"/>
              <a:t>form3</a:t>
            </a:r>
            <a:r>
              <a:rPr kumimoji="1" lang="ja-JP" altLang="en-US" dirty="0"/>
              <a:t>を作ろう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242123-5586-C205-AA35-5F2DFC479E4F}"/>
              </a:ext>
            </a:extLst>
          </p:cNvPr>
          <p:cNvSpPr txBox="1"/>
          <p:nvPr/>
        </p:nvSpPr>
        <p:spPr>
          <a:xfrm>
            <a:off x="838200" y="246412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lang="en-US" altLang="ja-JP" dirty="0"/>
              <a:t>Form1</a:t>
            </a:r>
            <a:r>
              <a:rPr lang="ja-JP" altLang="en-US" dirty="0"/>
              <a:t>にボタンを追加しよう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AAE036-8AA6-A89D-20DB-F0F025EE89D3}"/>
              </a:ext>
            </a:extLst>
          </p:cNvPr>
          <p:cNvSpPr txBox="1"/>
          <p:nvPr/>
        </p:nvSpPr>
        <p:spPr>
          <a:xfrm>
            <a:off x="838200" y="3132117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③</a:t>
            </a:r>
            <a:r>
              <a:rPr lang="en-US" altLang="ja-JP" dirty="0"/>
              <a:t>form3</a:t>
            </a:r>
            <a:r>
              <a:rPr lang="ja-JP" altLang="en-US" dirty="0"/>
              <a:t>にピクチャーボックスとラベルを</a:t>
            </a:r>
            <a:endParaRPr lang="en-US" altLang="ja-JP" dirty="0"/>
          </a:p>
          <a:p>
            <a:r>
              <a:rPr lang="ja-JP" altLang="en-US" dirty="0"/>
              <a:t>各</a:t>
            </a:r>
            <a:r>
              <a:rPr lang="en-US" altLang="ja-JP" b="1" u="sng" dirty="0"/>
              <a:t>10</a:t>
            </a:r>
            <a:r>
              <a:rPr lang="ja-JP" altLang="en-US" b="1" u="sng" dirty="0"/>
              <a:t>個</a:t>
            </a:r>
            <a:r>
              <a:rPr lang="ja-JP" altLang="en-US" dirty="0"/>
              <a:t>設置しよう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2C107D-7EAF-28F8-0B1E-4761C5E49DB3}"/>
              </a:ext>
            </a:extLst>
          </p:cNvPr>
          <p:cNvSpPr txBox="1"/>
          <p:nvPr/>
        </p:nvSpPr>
        <p:spPr>
          <a:xfrm>
            <a:off x="838200" y="4073261"/>
            <a:ext cx="574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④</a:t>
            </a:r>
            <a:r>
              <a:rPr lang="en-US" altLang="ja-JP" dirty="0"/>
              <a:t>form1</a:t>
            </a:r>
            <a:r>
              <a:rPr lang="ja-JP" altLang="en-US" dirty="0"/>
              <a:t>に戻る用のボタンを設置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BDE283-3A2F-7345-E054-6B7EBBBC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12" y="2945081"/>
            <a:ext cx="6608956" cy="383572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B9059E-88B2-E6FC-9D9B-4F8E3D18527D}"/>
              </a:ext>
            </a:extLst>
          </p:cNvPr>
          <p:cNvSpPr txBox="1"/>
          <p:nvPr/>
        </p:nvSpPr>
        <p:spPr>
          <a:xfrm>
            <a:off x="8122722" y="2088237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画像サイズ調整も忘れずに</a:t>
            </a:r>
            <a:r>
              <a:rPr kumimoji="1" lang="en-US" altLang="ja-JP" dirty="0"/>
              <a:t>!!</a:t>
            </a:r>
            <a:br>
              <a:rPr kumimoji="1" lang="en-US" altLang="ja-JP" dirty="0"/>
            </a:br>
            <a:r>
              <a:rPr kumimoji="1" lang="ja-JP" altLang="en-US" dirty="0"/>
              <a:t>めんどくさいのはこれで最後です</a:t>
            </a:r>
            <a:r>
              <a:rPr kumimoji="1" lang="en-US" altLang="ja-JP" dirty="0"/>
              <a:t>!!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47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0CFCDD-07AD-5671-D6BF-BCD22D45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完成イメージ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70FA36-DA5C-65E5-EC11-BF3165BB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1" y="2475436"/>
            <a:ext cx="5036719" cy="38837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3979AEF-DD4C-CD79-235E-F33F2B0E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54" y="2475436"/>
            <a:ext cx="6024161" cy="38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944223-D7EC-0305-A85A-93C00124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おわりに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4CD7F4-B483-0E8F-82DB-9C781C8570CD}"/>
              </a:ext>
            </a:extLst>
          </p:cNvPr>
          <p:cNvSpPr txBox="1"/>
          <p:nvPr/>
        </p:nvSpPr>
        <p:spPr>
          <a:xfrm>
            <a:off x="1822863" y="3000782"/>
            <a:ext cx="850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それなりに楽しいガチャアプリを作っている間に</a:t>
            </a:r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0E8643-77A5-F5AE-B975-A6E80FEDC389}"/>
              </a:ext>
            </a:extLst>
          </p:cNvPr>
          <p:cNvSpPr txBox="1"/>
          <p:nvPr/>
        </p:nvSpPr>
        <p:spPr>
          <a:xfrm>
            <a:off x="1860466" y="4310876"/>
            <a:ext cx="847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アプリ開発で大切な部分を習得できているのです</a:t>
            </a:r>
            <a:r>
              <a:rPr lang="en-US" altLang="ja-JP" sz="2800" dirty="0"/>
              <a:t>!!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504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A702A-CC80-4E12-597E-6483C27C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おわりに</a:t>
            </a:r>
            <a:endParaRPr kumimoji="1" lang="ja-JP" altLang="en-US" dirty="0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7D632CC-B7B6-E057-EDC9-37FB70DEF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347662"/>
              </p:ext>
            </p:extLst>
          </p:nvPr>
        </p:nvGraphicFramePr>
        <p:xfrm>
          <a:off x="188358" y="1676400"/>
          <a:ext cx="118152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903">
                  <a:extLst>
                    <a:ext uri="{9D8B030D-6E8A-4147-A177-3AD203B41FA5}">
                      <a16:colId xmlns:a16="http://schemas.microsoft.com/office/drawing/2014/main" val="2771088375"/>
                    </a:ext>
                  </a:extLst>
                </a:gridCol>
                <a:gridCol w="4655642">
                  <a:extLst>
                    <a:ext uri="{9D8B030D-6E8A-4147-A177-3AD203B41FA5}">
                      <a16:colId xmlns:a16="http://schemas.microsoft.com/office/drawing/2014/main" val="1221622103"/>
                    </a:ext>
                  </a:extLst>
                </a:gridCol>
                <a:gridCol w="3294739">
                  <a:extLst>
                    <a:ext uri="{9D8B030D-6E8A-4147-A177-3AD203B41FA5}">
                      <a16:colId xmlns:a16="http://schemas.microsoft.com/office/drawing/2014/main" val="3418636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今回やったこと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有名なゲームのこの部分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開発時の名前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4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画像を読み込む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ゲームでアカウントにログインするとき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データベースから読取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ガチャ結果を抽選する時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アイテムの所持数の確認・増減</a:t>
                      </a:r>
                    </a:p>
                    <a:p>
                      <a:r>
                        <a:rPr kumimoji="1" lang="en-US" altLang="ja-JP" dirty="0"/>
                        <a:t>HP</a:t>
                      </a:r>
                      <a:r>
                        <a:rPr kumimoji="1" lang="ja-JP" altLang="en-US" dirty="0"/>
                        <a:t>や履歴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変数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6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連ガチャ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連続攻撃・無限ループ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繰り返し処理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406746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A265D09-73E4-D9DA-D280-B6DBA1A13076}"/>
              </a:ext>
            </a:extLst>
          </p:cNvPr>
          <p:cNvSpPr txBox="1"/>
          <p:nvPr/>
        </p:nvSpPr>
        <p:spPr>
          <a:xfrm>
            <a:off x="902525" y="3582116"/>
            <a:ext cx="9757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アプリを開発するときはこれらが超重要</a:t>
            </a:r>
            <a:r>
              <a:rPr kumimoji="1" lang="en-US" altLang="ja-JP" sz="4000" dirty="0"/>
              <a:t>!!</a:t>
            </a:r>
            <a:endParaRPr kumimoji="1" lang="ja-JP" altLang="en-US" sz="4000" dirty="0"/>
          </a:p>
        </p:txBody>
      </p:sp>
      <p:pic>
        <p:nvPicPr>
          <p:cNvPr id="12" name="グラフィックス 11" descr="コンピューター">
            <a:extLst>
              <a:ext uri="{FF2B5EF4-FFF2-40B4-BE49-F238E27FC236}">
                <a16:creationId xmlns:a16="http://schemas.microsoft.com/office/drawing/2014/main" id="{046C3466-572C-6DEE-0B3A-D4B0419E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7083" y="4210140"/>
            <a:ext cx="2352302" cy="23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8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05BDD8-82EE-BFDC-8789-0F27A260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今日無事にアプリが作れた人は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99B397-173C-3A7C-1612-80D39372D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243" y="2069884"/>
            <a:ext cx="6999514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アプリ開発で大切な部分をマスターした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8967721-2F49-2FD5-7D0B-3C40B5B5C8FD}"/>
              </a:ext>
            </a:extLst>
          </p:cNvPr>
          <p:cNvSpPr txBox="1"/>
          <p:nvPr/>
        </p:nvSpPr>
        <p:spPr>
          <a:xfrm>
            <a:off x="3012463" y="4187459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専門学校や大学で大活躍間違いなし</a:t>
            </a:r>
            <a:r>
              <a:rPr kumimoji="1" lang="en-US" altLang="ja-JP" sz="2800" dirty="0"/>
              <a:t>!!</a:t>
            </a:r>
            <a:endParaRPr kumimoji="1" lang="ja-JP" altLang="en-US" sz="2800" dirty="0"/>
          </a:p>
        </p:txBody>
      </p:sp>
      <p:pic>
        <p:nvPicPr>
          <p:cNvPr id="6" name="グラフィックス 5" descr="山形の矢印">
            <a:extLst>
              <a:ext uri="{FF2B5EF4-FFF2-40B4-BE49-F238E27FC236}">
                <a16:creationId xmlns:a16="http://schemas.microsoft.com/office/drawing/2014/main" id="{79050A27-A605-FFA3-F8A3-9B18519E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38799" y="2890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1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D5D412-BD11-E7BB-FD93-46AD3D7C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Thank you for listening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187797-E28E-A621-3C97-2485118C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5292" y="6446755"/>
            <a:ext cx="3383478" cy="35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1600" dirty="0"/>
              <a:t>テスト中に</a:t>
            </a:r>
            <a:r>
              <a:rPr lang="ja-JP" altLang="en-US" sz="1600" dirty="0"/>
              <a:t>発生した失敗の皆さん</a:t>
            </a:r>
            <a:endParaRPr kumimoji="1" lang="ja-JP" altLang="en-US" sz="1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7A4E4-6DE7-C22E-DA0D-B3C8E3114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41" y="1478689"/>
            <a:ext cx="4162809" cy="47439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89F055F-1F98-3363-953E-6EB85D80F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5" y="1923802"/>
            <a:ext cx="5761780" cy="4096213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457E5264-61F2-3F5F-48D5-C7780372C91C}"/>
              </a:ext>
            </a:extLst>
          </p:cNvPr>
          <p:cNvSpPr/>
          <p:nvPr/>
        </p:nvSpPr>
        <p:spPr>
          <a:xfrm>
            <a:off x="1864426" y="5949538"/>
            <a:ext cx="475013" cy="38001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グラフィックス 10" descr="右向き指示マーク">
            <a:extLst>
              <a:ext uri="{FF2B5EF4-FFF2-40B4-BE49-F238E27FC236}">
                <a16:creationId xmlns:a16="http://schemas.microsoft.com/office/drawing/2014/main" id="{67054C03-CAA9-EF61-4B72-701B626BB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40084">
            <a:off x="1039766" y="60973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A86CBE-4C89-02B4-9254-71EC02F6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7969"/>
            <a:ext cx="9603275" cy="1049235"/>
          </a:xfrm>
        </p:spPr>
        <p:txBody>
          <a:bodyPr/>
          <a:lstStyle/>
          <a:p>
            <a:r>
              <a:rPr lang="ja-JP" altLang="en-US" dirty="0"/>
              <a:t>今回使うアプリの話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B85ED0-AD30-DF32-7D25-9388FB08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Visual studio</a:t>
            </a:r>
            <a:r>
              <a:rPr lang="ja-JP" altLang="en-US" dirty="0"/>
              <a:t>とは</a:t>
            </a: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r>
              <a:rPr lang="en-US" altLang="ja-JP" dirty="0"/>
              <a:t>Microsoft</a:t>
            </a:r>
            <a:r>
              <a:rPr lang="ja-JP" altLang="en-US" dirty="0"/>
              <a:t>が提供する統合開発環境</a:t>
            </a:r>
            <a:br>
              <a:rPr lang="en-US" altLang="ja-JP" dirty="0"/>
            </a:br>
            <a:r>
              <a:rPr lang="ja-JP" altLang="en-US" dirty="0"/>
              <a:t>（</a:t>
            </a:r>
            <a:r>
              <a:rPr lang="en-US" altLang="ja-JP" dirty="0"/>
              <a:t>IDE: Integrated Development Environment</a:t>
            </a:r>
            <a:r>
              <a:rPr lang="ja-JP" altLang="en-US" dirty="0"/>
              <a:t>）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b="1" dirty="0"/>
              <a:t>プログラムを書く・動かす・デバッグする・管理する</a:t>
            </a:r>
            <a:r>
              <a:rPr lang="ja-JP" altLang="en-US" dirty="0"/>
              <a:t> までを</a:t>
            </a:r>
            <a:br>
              <a:rPr lang="en-US" altLang="ja-JP" dirty="0"/>
            </a:br>
            <a:r>
              <a:rPr lang="en-US" altLang="ja-JP" dirty="0"/>
              <a:t> 1</a:t>
            </a:r>
            <a:r>
              <a:rPr lang="ja-JP" altLang="en-US" dirty="0"/>
              <a:t>つで行える開発用ソフト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FEECA11-1F3A-8116-6981-F7BF17EA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83" y="3741038"/>
            <a:ext cx="2918655" cy="21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736405-1B9C-395E-A49A-E2A02B31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触ってみよう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5E44AEF-D8AA-DF2F-6C3C-8EF6F6A09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49" y="1825625"/>
            <a:ext cx="6478282" cy="4351338"/>
          </a:xfr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930756D-A323-8A7E-BA73-FBD9AC2D72CE}"/>
              </a:ext>
            </a:extLst>
          </p:cNvPr>
          <p:cNvSpPr/>
          <p:nvPr/>
        </p:nvSpPr>
        <p:spPr>
          <a:xfrm>
            <a:off x="5444836" y="3950175"/>
            <a:ext cx="2386940" cy="92033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C27C4E-03D0-BFB4-CB7D-741153D79658}"/>
              </a:ext>
            </a:extLst>
          </p:cNvPr>
          <p:cNvSpPr txBox="1"/>
          <p:nvPr/>
        </p:nvSpPr>
        <p:spPr>
          <a:xfrm>
            <a:off x="8355427" y="3631962"/>
            <a:ext cx="292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新しいプロジェクトの作成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73C9117-5340-1772-12E1-652C51A66D3E}"/>
              </a:ext>
            </a:extLst>
          </p:cNvPr>
          <p:cNvCxnSpPr>
            <a:cxnSpLocks/>
          </p:cNvCxnSpPr>
          <p:nvPr/>
        </p:nvCxnSpPr>
        <p:spPr>
          <a:xfrm flipH="1">
            <a:off x="8093033" y="4001294"/>
            <a:ext cx="973777" cy="32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0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6A928-DD5E-C750-2CBE-EF8595B4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触ってみよう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6E93175-75C3-DF85-E4D8-ED4264AE0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8" y="1841620"/>
            <a:ext cx="6527007" cy="4351338"/>
          </a:xfr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3BBC5F0A-075D-0AF0-994C-8F552E5642A5}"/>
              </a:ext>
            </a:extLst>
          </p:cNvPr>
          <p:cNvSpPr/>
          <p:nvPr/>
        </p:nvSpPr>
        <p:spPr>
          <a:xfrm>
            <a:off x="3307278" y="2504820"/>
            <a:ext cx="2434441" cy="849085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DAF77D-E3C2-AD12-6D75-AD94810BB202}"/>
              </a:ext>
            </a:extLst>
          </p:cNvPr>
          <p:cNvSpPr txBox="1"/>
          <p:nvPr/>
        </p:nvSpPr>
        <p:spPr>
          <a:xfrm>
            <a:off x="7394138" y="1170425"/>
            <a:ext cx="270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右上で「</a:t>
            </a:r>
            <a:r>
              <a:rPr kumimoji="1" lang="en-US" altLang="ja-JP" dirty="0"/>
              <a:t>form</a:t>
            </a:r>
            <a:r>
              <a:rPr kumimoji="1" lang="ja-JP" altLang="en-US" dirty="0"/>
              <a:t>」と検索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D7A928D-6F1C-DF6F-8F59-9A64BB6FFE68}"/>
              </a:ext>
            </a:extLst>
          </p:cNvPr>
          <p:cNvCxnSpPr>
            <a:cxnSpLocks/>
          </p:cNvCxnSpPr>
          <p:nvPr/>
        </p:nvCxnSpPr>
        <p:spPr>
          <a:xfrm flipH="1">
            <a:off x="5812972" y="1355091"/>
            <a:ext cx="1581166" cy="43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D4BB4A-7129-B6A3-00CF-1C8BCBF33165}"/>
              </a:ext>
            </a:extLst>
          </p:cNvPr>
          <p:cNvSpPr txBox="1"/>
          <p:nvPr/>
        </p:nvSpPr>
        <p:spPr>
          <a:xfrm>
            <a:off x="8170225" y="2560030"/>
            <a:ext cx="343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フォームアプリを選択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2C625CA-3CB7-975B-667F-18D7A3CCABD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394138" y="2744696"/>
            <a:ext cx="776087" cy="8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7710E1-F83E-1E02-EB4A-D35A57BB415B}"/>
              </a:ext>
            </a:extLst>
          </p:cNvPr>
          <p:cNvSpPr txBox="1"/>
          <p:nvPr/>
        </p:nvSpPr>
        <p:spPr>
          <a:xfrm>
            <a:off x="7115136" y="9608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3D0EC6-50DD-EA5F-BF3D-6292FAD3C2C0}"/>
              </a:ext>
            </a:extLst>
          </p:cNvPr>
          <p:cNvSpPr txBox="1"/>
          <p:nvPr/>
        </p:nvSpPr>
        <p:spPr>
          <a:xfrm>
            <a:off x="7905719" y="22830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9543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9B9A6D-9156-2DA8-115A-F2D57836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触ってみよう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1667E27-768B-1285-0FC4-19253B30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3" y="1807812"/>
            <a:ext cx="6520614" cy="4351338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A31241-D52F-8F7A-D8C5-6CF6D4F9315F}"/>
              </a:ext>
            </a:extLst>
          </p:cNvPr>
          <p:cNvSpPr txBox="1"/>
          <p:nvPr/>
        </p:nvSpPr>
        <p:spPr>
          <a:xfrm>
            <a:off x="8756602" y="3059668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名前を入力して次へ</a:t>
            </a:r>
          </a:p>
        </p:txBody>
      </p:sp>
      <p:pic>
        <p:nvPicPr>
          <p:cNvPr id="11" name="グラフィックス 10" descr="コンピューター">
            <a:extLst>
              <a:ext uri="{FF2B5EF4-FFF2-40B4-BE49-F238E27FC236}">
                <a16:creationId xmlns:a16="http://schemas.microsoft.com/office/drawing/2014/main" id="{D94075E8-04E6-229B-00D5-31D89C63C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2552" y="3828096"/>
            <a:ext cx="2352302" cy="23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101E3-866A-C66C-189F-B50B8EA3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ちょっとしたアプリを作ってみよう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A02CC64-6041-309B-4FFC-0ED88D24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5" y="1819687"/>
            <a:ext cx="7552787" cy="4351338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CF9BBC-CEC1-6BBA-E1F8-7F367FC9E528}"/>
              </a:ext>
            </a:extLst>
          </p:cNvPr>
          <p:cNvSpPr txBox="1"/>
          <p:nvPr/>
        </p:nvSpPr>
        <p:spPr>
          <a:xfrm>
            <a:off x="8306791" y="2446317"/>
            <a:ext cx="34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ここからアプリを作っていこう</a:t>
            </a:r>
          </a:p>
        </p:txBody>
      </p:sp>
    </p:spTree>
    <p:extLst>
      <p:ext uri="{BB962C8B-B14F-4D97-AF65-F5344CB8AC3E}">
        <p14:creationId xmlns:p14="http://schemas.microsoft.com/office/powerpoint/2010/main" val="1734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D740D-B8B6-AC83-0D56-C1CBBC70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ちょっとしたアプリを作ってみよう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D69078A-8894-ABF9-1376-D1F53FB01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71" y="2266646"/>
            <a:ext cx="6028768" cy="3449638"/>
          </a:xfr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EC2B688F-43D1-1613-E641-373CFF259B09}"/>
              </a:ext>
            </a:extLst>
          </p:cNvPr>
          <p:cNvSpPr/>
          <p:nvPr/>
        </p:nvSpPr>
        <p:spPr>
          <a:xfrm>
            <a:off x="4752571" y="3435590"/>
            <a:ext cx="807522" cy="26015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B6B0EC-50D9-24C2-65C5-E6C99EFDE834}"/>
              </a:ext>
            </a:extLst>
          </p:cNvPr>
          <p:cNvSpPr txBox="1"/>
          <p:nvPr/>
        </p:nvSpPr>
        <p:spPr>
          <a:xfrm>
            <a:off x="838200" y="2808515"/>
            <a:ext cx="301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①ボタンを設置してみよう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F7DB9-BFC7-025B-BC38-18AADCDD4FB7}"/>
              </a:ext>
            </a:extLst>
          </p:cNvPr>
          <p:cNvSpPr txBox="1"/>
          <p:nvPr/>
        </p:nvSpPr>
        <p:spPr>
          <a:xfrm>
            <a:off x="838200" y="3470037"/>
            <a:ext cx="257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②新しい</a:t>
            </a:r>
            <a:r>
              <a:rPr kumimoji="1" lang="en-US" altLang="ja-JP" dirty="0"/>
              <a:t>form</a:t>
            </a:r>
            <a:r>
              <a:rPr kumimoji="1" lang="ja-JP" altLang="en-US" dirty="0"/>
              <a:t>を作ろう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5B1080-C289-5FD5-05FB-FC08746F7F20}"/>
              </a:ext>
            </a:extLst>
          </p:cNvPr>
          <p:cNvSpPr txBox="1"/>
          <p:nvPr/>
        </p:nvSpPr>
        <p:spPr>
          <a:xfrm>
            <a:off x="838200" y="4131559"/>
            <a:ext cx="3330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③新しく作った</a:t>
            </a:r>
            <a:r>
              <a:rPr lang="en-US" altLang="ja-JP" dirty="0"/>
              <a:t>form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en-US" altLang="ja-JP" dirty="0"/>
              <a:t>1,</a:t>
            </a:r>
            <a:r>
              <a:rPr lang="ja-JP" altLang="en-US" dirty="0"/>
              <a:t>ボタン</a:t>
            </a:r>
            <a:endParaRPr lang="en-US" altLang="ja-JP" dirty="0"/>
          </a:p>
          <a:p>
            <a:r>
              <a:rPr lang="en-US" altLang="ja-JP" dirty="0"/>
              <a:t>2,</a:t>
            </a:r>
            <a:r>
              <a:rPr lang="ja-JP" altLang="en-US" dirty="0"/>
              <a:t>ピクチャーボックス</a:t>
            </a:r>
            <a:endParaRPr lang="en-US" altLang="ja-JP" dirty="0"/>
          </a:p>
          <a:p>
            <a:r>
              <a:rPr lang="en-US" altLang="ja-JP" dirty="0"/>
              <a:t>3,</a:t>
            </a:r>
            <a:r>
              <a:rPr lang="ja-JP" altLang="en-US" dirty="0"/>
              <a:t>ラベル</a:t>
            </a:r>
            <a:endParaRPr lang="en-US" altLang="ja-JP" dirty="0"/>
          </a:p>
          <a:p>
            <a:r>
              <a:rPr lang="en-US" altLang="ja-JP" dirty="0"/>
              <a:t>                    </a:t>
            </a:r>
            <a:r>
              <a:rPr lang="ja-JP" altLang="en-US" dirty="0"/>
              <a:t>を設置してみよう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95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FC147-2FCE-FDFD-70F0-82507857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ちょっとしたアプリを作ってみよう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8577A4-02C8-BB0F-3FDB-942A5CF40DB7}"/>
              </a:ext>
            </a:extLst>
          </p:cNvPr>
          <p:cNvSpPr txBox="1"/>
          <p:nvPr/>
        </p:nvSpPr>
        <p:spPr>
          <a:xfrm>
            <a:off x="838200" y="2808515"/>
            <a:ext cx="301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①ボタンを設置してみよう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617A3E-B400-4249-F9F5-A97FACBF8ED5}"/>
              </a:ext>
            </a:extLst>
          </p:cNvPr>
          <p:cNvSpPr txBox="1"/>
          <p:nvPr/>
        </p:nvSpPr>
        <p:spPr>
          <a:xfrm>
            <a:off x="838200" y="3470037"/>
            <a:ext cx="257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②新しい</a:t>
            </a:r>
            <a:r>
              <a:rPr kumimoji="1" lang="en-US" altLang="ja-JP" dirty="0"/>
              <a:t>form</a:t>
            </a:r>
            <a:r>
              <a:rPr kumimoji="1" lang="ja-JP" altLang="en-US" dirty="0"/>
              <a:t>を作ろう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C7BC30F-85B2-E120-8802-F35DED1D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40" y="1917144"/>
            <a:ext cx="2875213" cy="41205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A464552-E5AB-F25B-FF72-33B7A6BB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63" y="1823856"/>
            <a:ext cx="4523823" cy="4307140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430A1DA7-E285-F33B-097A-238116A77184}"/>
              </a:ext>
            </a:extLst>
          </p:cNvPr>
          <p:cNvSpPr/>
          <p:nvPr/>
        </p:nvSpPr>
        <p:spPr>
          <a:xfrm>
            <a:off x="4286992" y="2726457"/>
            <a:ext cx="1478478" cy="36933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19A3837A-F636-2CCA-6AE9-71AD840AC857}"/>
              </a:ext>
            </a:extLst>
          </p:cNvPr>
          <p:cNvSpPr/>
          <p:nvPr/>
        </p:nvSpPr>
        <p:spPr>
          <a:xfrm>
            <a:off x="9379528" y="5116285"/>
            <a:ext cx="1478478" cy="36933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0998E5-F3DF-F00D-ABDC-8C109CB11961}"/>
              </a:ext>
            </a:extLst>
          </p:cNvPr>
          <p:cNvSpPr txBox="1"/>
          <p:nvPr/>
        </p:nvSpPr>
        <p:spPr>
          <a:xfrm>
            <a:off x="4101540" y="1481228"/>
            <a:ext cx="41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プロジェクトの名前を右クリック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1C1947-ADFB-6254-0F1F-E14DC6E53803}"/>
              </a:ext>
            </a:extLst>
          </p:cNvPr>
          <p:cNvSpPr txBox="1"/>
          <p:nvPr/>
        </p:nvSpPr>
        <p:spPr>
          <a:xfrm>
            <a:off x="7546768" y="6192982"/>
            <a:ext cx="441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フォーム</a:t>
            </a:r>
            <a:r>
              <a:rPr kumimoji="1" lang="en-US" altLang="ja-JP" dirty="0"/>
              <a:t>(windows </a:t>
            </a:r>
            <a:r>
              <a:rPr kumimoji="1" lang="ja-JP" altLang="en-US" dirty="0"/>
              <a:t>フォーム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をクリック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F03C898-0C71-93A0-89FC-3A1C0BF1805A}"/>
              </a:ext>
            </a:extLst>
          </p:cNvPr>
          <p:cNvSpPr txBox="1"/>
          <p:nvPr/>
        </p:nvSpPr>
        <p:spPr>
          <a:xfrm>
            <a:off x="838200" y="4131559"/>
            <a:ext cx="3330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③新しく作った</a:t>
            </a:r>
            <a:r>
              <a:rPr lang="en-US" altLang="ja-JP" dirty="0"/>
              <a:t>form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en-US" altLang="ja-JP" dirty="0"/>
              <a:t>1,</a:t>
            </a:r>
            <a:r>
              <a:rPr lang="ja-JP" altLang="en-US" dirty="0"/>
              <a:t>ボタン</a:t>
            </a:r>
            <a:endParaRPr lang="en-US" altLang="ja-JP" dirty="0"/>
          </a:p>
          <a:p>
            <a:r>
              <a:rPr lang="en-US" altLang="ja-JP" dirty="0"/>
              <a:t>2,</a:t>
            </a:r>
            <a:r>
              <a:rPr lang="ja-JP" altLang="en-US" dirty="0"/>
              <a:t>ピクチャーボックス</a:t>
            </a:r>
            <a:endParaRPr lang="en-US" altLang="ja-JP" dirty="0"/>
          </a:p>
          <a:p>
            <a:r>
              <a:rPr lang="en-US" altLang="ja-JP" dirty="0"/>
              <a:t>3,</a:t>
            </a:r>
            <a:r>
              <a:rPr lang="ja-JP" altLang="en-US" dirty="0"/>
              <a:t>ラベル</a:t>
            </a:r>
            <a:endParaRPr lang="en-US" altLang="ja-JP" dirty="0"/>
          </a:p>
          <a:p>
            <a:r>
              <a:rPr lang="en-US" altLang="ja-JP" dirty="0"/>
              <a:t>                    </a:t>
            </a:r>
            <a:r>
              <a:rPr lang="ja-JP" altLang="en-US" dirty="0"/>
              <a:t>を設置してみよう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2552021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219</TotalTime>
  <Words>748</Words>
  <Application>Microsoft Office PowerPoint</Application>
  <PresentationFormat>ワイド画面</PresentationFormat>
  <Paragraphs>130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ギャラリー</vt:lpstr>
      <vt:lpstr>超簡単にゲームが作れる</vt:lpstr>
      <vt:lpstr>はじめに</vt:lpstr>
      <vt:lpstr>今回使うアプリの話</vt:lpstr>
      <vt:lpstr>触ってみよう</vt:lpstr>
      <vt:lpstr>触ってみよう</vt:lpstr>
      <vt:lpstr>触ってみよう</vt:lpstr>
      <vt:lpstr>ちょっとしたアプリを作ってみよう</vt:lpstr>
      <vt:lpstr>ちょっとしたアプリを作ってみよう</vt:lpstr>
      <vt:lpstr>ちょっとしたアプリを作ってみよう</vt:lpstr>
      <vt:lpstr>ちょっとしたアプリを作ってみよう</vt:lpstr>
      <vt:lpstr>ちょっとしたアプリを作ってみよう</vt:lpstr>
      <vt:lpstr>実際にコードを入力していこう</vt:lpstr>
      <vt:lpstr>実際にコードを入力していこう</vt:lpstr>
      <vt:lpstr>実際にコードを入力していこう</vt:lpstr>
      <vt:lpstr>実際にコードを入力していこう</vt:lpstr>
      <vt:lpstr>動作確認</vt:lpstr>
      <vt:lpstr>簡単に機能の解説</vt:lpstr>
      <vt:lpstr>改造しよう</vt:lpstr>
      <vt:lpstr>①画像のバリエーションを増やそう </vt:lpstr>
      <vt:lpstr>②高レアリティ用に演出をつけよう</vt:lpstr>
      <vt:lpstr>③安心安全の天井を設定しよう</vt:lpstr>
      <vt:lpstr>④ガチャの醍醐味 10連を追加</vt:lpstr>
      <vt:lpstr>完成イメージ</vt:lpstr>
      <vt:lpstr>おわりに</vt:lpstr>
      <vt:lpstr>おわりに</vt:lpstr>
      <vt:lpstr>今日無事にアプリが作れた人は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遼真 山下</dc:creator>
  <cp:lastModifiedBy>遼真 山下</cp:lastModifiedBy>
  <cp:revision>7</cp:revision>
  <dcterms:created xsi:type="dcterms:W3CDTF">2026-01-12T11:54:30Z</dcterms:created>
  <dcterms:modified xsi:type="dcterms:W3CDTF">2026-01-16T17:25:42Z</dcterms:modified>
</cp:coreProperties>
</file>